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70" r:id="rId5"/>
    <p:sldId id="265" r:id="rId6"/>
    <p:sldId id="264" r:id="rId7"/>
    <p:sldId id="266" r:id="rId8"/>
    <p:sldId id="267" r:id="rId9"/>
    <p:sldId id="271" r:id="rId10"/>
    <p:sldId id="268" r:id="rId11"/>
    <p:sldId id="272" r:id="rId12"/>
    <p:sldId id="273" r:id="rId13"/>
    <p:sldId id="261" r:id="rId14"/>
    <p:sldId id="27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E14A-009E-4889-9C6D-3BB9212DDC96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BFECD-60CF-48A2-9CDD-02F588D47C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55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5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5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4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6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7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17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16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2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07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70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8D73-5649-4152-9076-AB54298073D8}" type="datetimeFigureOut">
              <a:rPr lang="ru-RU" smtClean="0"/>
              <a:t>21.06.2017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2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665701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/>
              <a:t>СВЕРХБЫСТРАЯ ДИНАМИКА НОСИТЕЛЕЙ ЗАРЯДА В ПОЛУПРОВОДНИКОВЫХ НИТЕВИДНЫХ НАНОКРИСТАЛЛАХ.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746435" y="5088835"/>
            <a:ext cx="3193773" cy="1338469"/>
          </a:xfrm>
        </p:spPr>
        <p:txBody>
          <a:bodyPr/>
          <a:lstStyle/>
          <a:p>
            <a:pPr algn="l"/>
            <a:r>
              <a:rPr lang="ru-RU" dirty="0"/>
              <a:t>Антон</a:t>
            </a:r>
            <a:r>
              <a:rPr lang="en-US" dirty="0"/>
              <a:t> </a:t>
            </a:r>
            <a:r>
              <a:rPr lang="ru-RU" dirty="0"/>
              <a:t>Елисеев</a:t>
            </a:r>
            <a:endParaRPr lang="en-US" dirty="0"/>
          </a:p>
          <a:p>
            <a:pPr algn="l"/>
            <a:r>
              <a:rPr lang="ru-RU" dirty="0"/>
              <a:t>группа</a:t>
            </a:r>
            <a:r>
              <a:rPr lang="en-US" dirty="0"/>
              <a:t> V3400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84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774258" y="5438214"/>
            <a:ext cx="66434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/>
              <a:t>Зависимость коэффициента наклона от мощности накачки </a:t>
            </a:r>
          </a:p>
          <a:p>
            <a:pPr algn="ctr"/>
            <a:r>
              <a:rPr lang="ru-RU" sz="2000" dirty="0"/>
              <a:t>для упорядоченных ННК на основе </a:t>
            </a:r>
            <a:r>
              <a:rPr lang="en-US" sz="2000" dirty="0"/>
              <a:t>GaAs</a:t>
            </a:r>
            <a:endParaRPr lang="ru-RU" sz="20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Оценка времени релаксации электронов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94" y="1690688"/>
            <a:ext cx="8563012" cy="36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восстановления эффективности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760" y="5282229"/>
            <a:ext cx="577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Восстановление эффективности генерации ТГц импульса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281812" y="1690688"/>
                <a:ext cx="5472332" cy="735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/>
                        <m:t>fit</m:t>
                      </m:r>
                      <m:r>
                        <m:rPr>
                          <m:nor/>
                        </m:rPr>
                        <a:rPr lang="en-US" sz="2400" i="1" dirty="0" smtClean="0"/>
                        <m:t>(</m:t>
                      </m:r>
                      <m:r>
                        <m:rPr>
                          <m:nor/>
                        </m:rPr>
                        <a:rPr lang="en-US" sz="2400" i="1" dirty="0" smtClean="0"/>
                        <m:t>t</m:t>
                      </m:r>
                      <m:r>
                        <m:rPr>
                          <m:nor/>
                        </m:rPr>
                        <a:rPr lang="en-US" sz="2400" i="1" dirty="0" smtClean="0"/>
                        <m:t>)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𝑠𝑙𝑜𝑤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−(1−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𝑓𝑎𝑠𝑡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12" y="1690688"/>
                <a:ext cx="5472332" cy="735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81983" y="2426210"/>
                <a:ext cx="5071989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При средней интенсивности порядка 1мВт (что соответствует концентрации носителей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ru-RU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0" i="1" dirty="0" smtClean="0">
                            <a:latin typeface="Cambria Math" panose="02040503050406030204" pitchFamily="18" charset="0"/>
                          </a:rPr>
                          <m:t>см</m:t>
                        </m:r>
                      </m:e>
                      <m:sup>
                        <m:r>
                          <a:rPr lang="ru-RU" sz="2000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ru-RU" sz="2000" dirty="0"/>
                  <a:t>), для упорядоченных массивов ННК появляться быстрая динамика восстановления эффективности ТГц генерации. Происходит перезарядка емкости обедненного поверхностного слоя за счет диффузии дырок.</a:t>
                </a:r>
              </a:p>
              <a:p>
                <a:r>
                  <a:rPr lang="ru-RU" sz="2000" dirty="0"/>
                  <a:t>В дальнейшем происходит, в основном, захват дырок на поверхностные уровни, занятые электронами и </a:t>
                </a:r>
                <a:r>
                  <a:rPr lang="ru-RU" sz="2000" dirty="0" err="1"/>
                  <a:t>безызлучательные</a:t>
                </a:r>
                <a:r>
                  <a:rPr lang="ru-RU" sz="2000" dirty="0"/>
                  <a:t> центры в ННК.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983" y="2426210"/>
                <a:ext cx="5071989" cy="3789179"/>
              </a:xfrm>
              <a:prstGeom prst="rect">
                <a:avLst/>
              </a:prstGeom>
              <a:blipFill>
                <a:blip r:embed="rId3"/>
                <a:stretch>
                  <a:fillRect l="-1202" t="-804" b="-1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" y="2198296"/>
            <a:ext cx="5765614" cy="30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92702"/>
            <a:ext cx="10515600" cy="526131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При генерации плазмы неравновесных носителей заряда в массивах ННК на основе </a:t>
            </a:r>
            <a:r>
              <a:rPr lang="ru-RU" dirty="0" err="1"/>
              <a:t>GaAs</a:t>
            </a:r>
            <a:r>
              <a:rPr lang="ru-RU" dirty="0"/>
              <a:t>, происходит сперва резкое уменьшение эффективности генерации ТГц импульсов, а после, моно или </a:t>
            </a:r>
            <a:r>
              <a:rPr lang="ru-RU" dirty="0" err="1"/>
              <a:t>двухэкспоненциальное</a:t>
            </a:r>
            <a:r>
              <a:rPr lang="ru-RU" dirty="0"/>
              <a:t> восстановление.</a:t>
            </a:r>
          </a:p>
          <a:p>
            <a:r>
              <a:rPr lang="ru-RU" dirty="0"/>
              <a:t>Резкое уменьшение эффективности генерации ТГц импульсов, при генерации неравновесной электронно-дырочной плазмы в ННК определяется экранированием локального электрического поля, за счет разделения электронов и дырок.</a:t>
            </a:r>
          </a:p>
          <a:p>
            <a:r>
              <a:rPr lang="ru-RU" dirty="0"/>
              <a:t>Проведена оценка времени релаксации электронов по импульсу в упорядоченных массивах ННК на основе </a:t>
            </a:r>
            <a:r>
              <a:rPr lang="ru-RU" dirty="0" err="1"/>
              <a:t>GaAs</a:t>
            </a:r>
            <a:r>
              <a:rPr lang="en-US" dirty="0"/>
              <a:t> </a:t>
            </a:r>
            <a:r>
              <a:rPr lang="ru-RU" dirty="0"/>
              <a:t>с параметрами a/d = 1200/150, a/d = 1200/110.</a:t>
            </a:r>
          </a:p>
          <a:p>
            <a:r>
              <a:rPr lang="ru-RU" dirty="0"/>
              <a:t>Для ННК с меньшим диаметром время релаксации электрона по импульсу меньше, чем для более толстых ННК.</a:t>
            </a:r>
          </a:p>
          <a:p>
            <a:r>
              <a:rPr lang="ru-RU" dirty="0"/>
              <a:t>Восстановление эффективности генерации ТГц импульсов, после возбуждения неравновесной электронно-дырочной плазмы в них имеет </a:t>
            </a:r>
            <a:r>
              <a:rPr lang="ru-RU" dirty="0" err="1"/>
              <a:t>двухэкспоненциальный</a:t>
            </a:r>
            <a:r>
              <a:rPr lang="ru-RU" dirty="0"/>
              <a:t> характер, быстрое восстановление происходит за счет диффузии дырок, а медленное, за счет их захвата на поверхностные центры</a:t>
            </a:r>
            <a:r>
              <a:rPr lang="en-US" dirty="0"/>
              <a:t>  </a:t>
            </a:r>
            <a:r>
              <a:rPr lang="ru-RU" dirty="0"/>
              <a:t>и </a:t>
            </a:r>
            <a:r>
              <a:rPr lang="ru-RU" dirty="0" err="1"/>
              <a:t>безызлучательные</a:t>
            </a:r>
            <a:r>
              <a:rPr lang="ru-RU" dirty="0"/>
              <a:t> центры в ННК.</a:t>
            </a:r>
            <a:endParaRPr lang="en-US" dirty="0"/>
          </a:p>
          <a:p>
            <a:r>
              <a:rPr lang="ru-RU" dirty="0"/>
              <a:t>Наибольшее время восстановление эффективности генерации ТГц излучения экспериментально зарегистрировано для упорядоченных массивах ННК с диаметром d = 110 </a:t>
            </a:r>
            <a:r>
              <a:rPr lang="ru-RU" dirty="0" err="1"/>
              <a:t>нм</a:t>
            </a:r>
            <a:r>
              <a:rPr lang="ru-RU" dirty="0"/>
              <a:t> (1500 </a:t>
            </a:r>
            <a:r>
              <a:rPr lang="ru-RU" dirty="0" err="1"/>
              <a:t>пс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649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8764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58765"/>
            <a:ext cx="10515600" cy="58178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800" dirty="0"/>
              <a:t>Аверкиев Н.С., Шик А.Я. Контактные явления в квантовых нитях и пористом кремнии//Физика и техника полупроводников. - 1996. - №.2 - С. 199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MOCVD grown thin film nanocomposites based on </a:t>
            </a:r>
            <a:r>
              <a:rPr lang="en-US" sz="1800" dirty="0" err="1"/>
              <a:t>ybco</a:t>
            </a:r>
            <a:r>
              <a:rPr lang="en-US" sz="1800" dirty="0"/>
              <a:t> with columnar defects comprised of self-assembled inclusions / O. V. </a:t>
            </a:r>
            <a:r>
              <a:rPr lang="en-US" sz="1800" dirty="0" err="1"/>
              <a:t>Boytsova</a:t>
            </a:r>
            <a:r>
              <a:rPr lang="en-US" sz="1800" dirty="0"/>
              <a:t>, S. V. </a:t>
            </a:r>
            <a:r>
              <a:rPr lang="en-US" sz="1800" dirty="0" err="1"/>
              <a:t>Samoilenkov</a:t>
            </a:r>
            <a:r>
              <a:rPr lang="en-US" sz="1800" dirty="0"/>
              <a:t>, A. V. </a:t>
            </a:r>
            <a:r>
              <a:rPr lang="en-US" sz="1800" dirty="0" err="1"/>
              <a:t>Vasiliev</a:t>
            </a:r>
            <a:r>
              <a:rPr lang="en-US" sz="1800" dirty="0"/>
              <a:t> et al. // </a:t>
            </a:r>
            <a:r>
              <a:rPr lang="en-US" sz="1800" i="1" dirty="0"/>
              <a:t>ISA Transactions</a:t>
            </a:r>
            <a:r>
              <a:rPr lang="en-US" sz="1800" dirty="0"/>
              <a:t>. — 2009. — Vol. 25, no. 8. — P. 1185–1190</a:t>
            </a:r>
            <a:endParaRPr lang="ru-RU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Hu S. et al. Optical, electrical, and solar energy-conversion properties of gallium arsenide nanowire-array </a:t>
            </a:r>
            <a:r>
              <a:rPr lang="en-US" sz="1800" dirty="0" err="1"/>
              <a:t>photoanodes</a:t>
            </a:r>
            <a:r>
              <a:rPr lang="en-US" sz="1800" dirty="0"/>
              <a:t> //Energy &amp; Environmental Science. – 2013. – </a:t>
            </a:r>
            <a:r>
              <a:rPr lang="ru-RU" sz="1800" dirty="0"/>
              <a:t>Т. 6. – №. 6. – С. 1879-1890.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Cao L. et al. Engineering light absorption in semiconductor nanowire devices //Nature materials. – 2009. – Т. 8. – №. 8. – С. 643-647.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/>
              <a:t>Tomioka</a:t>
            </a:r>
            <a:r>
              <a:rPr lang="en-US" sz="1800" dirty="0"/>
              <a:t> K., Yoshimura M. and Fukui T. , A III–V nanowire channel on silicon for high-performance vertical transistors, Nature 488,189–93(2012).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Xu M.-W., </a:t>
            </a:r>
            <a:r>
              <a:rPr lang="en-US" sz="1800" dirty="0" err="1"/>
              <a:t>Bao</a:t>
            </a:r>
            <a:r>
              <a:rPr lang="en-US" sz="1800" dirty="0"/>
              <a:t> S.-J. // Energy Storage in the Emerging Era of Smart Grids; In tech: 2011; V. 12, P. 251-278</a:t>
            </a:r>
            <a:endParaRPr lang="ru-RU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Zeng Y., Ye Q., Shen W. Design principles for single standing nanowire solar cells: going beyond the planar efficiency limits //Scientific reports. – 2014. – Т. 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Duan</a:t>
            </a:r>
            <a:r>
              <a:rPr lang="en-US" sz="1800" dirty="0"/>
              <a:t> X. F, Huang Y., Cui Y., Wang J. F. and </a:t>
            </a:r>
            <a:r>
              <a:rPr lang="en-US" sz="1800" dirty="0" err="1"/>
              <a:t>Lieber</a:t>
            </a:r>
            <a:r>
              <a:rPr lang="en-US" sz="1800" dirty="0"/>
              <a:t> C. M., Indium phosphide nanowires as building blocks for nanoscale electronic and optoelectronic devices, Nature 409, 66–9 (2001).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Резонансный характер генерации </a:t>
            </a:r>
            <a:r>
              <a:rPr lang="ru-RU" sz="1800" dirty="0" err="1"/>
              <a:t>терагерцового</a:t>
            </a:r>
            <a:r>
              <a:rPr lang="ru-RU" sz="1800" dirty="0"/>
              <a:t> излучения в полупроводниковых нитевидных </a:t>
            </a:r>
            <a:r>
              <a:rPr lang="ru-RU" sz="1800" dirty="0" err="1"/>
              <a:t>нанокристаллах</a:t>
            </a:r>
            <a:r>
              <a:rPr lang="ru-RU" sz="1800" dirty="0"/>
              <a:t> Авторы: </a:t>
            </a:r>
            <a:r>
              <a:rPr lang="ru-RU" sz="1800" dirty="0" err="1"/>
              <a:t>Трухин,ВН</a:t>
            </a:r>
            <a:r>
              <a:rPr lang="ru-RU" sz="1800" dirty="0"/>
              <a:t>; </a:t>
            </a:r>
            <a:r>
              <a:rPr lang="ru-RU" sz="1800" dirty="0" err="1"/>
              <a:t>Буравлев,АД</a:t>
            </a:r>
            <a:r>
              <a:rPr lang="ru-RU" sz="1800" dirty="0"/>
              <a:t>; </a:t>
            </a:r>
            <a:r>
              <a:rPr lang="ru-RU" sz="1800" dirty="0" err="1"/>
              <a:t>Мустафин,ИА</a:t>
            </a:r>
            <a:r>
              <a:rPr lang="ru-RU" sz="1800" dirty="0"/>
              <a:t>; </a:t>
            </a:r>
            <a:r>
              <a:rPr lang="ru-RU" sz="1800" dirty="0" err="1"/>
              <a:t>Цырлин,ГЭ</a:t>
            </a:r>
            <a:r>
              <a:rPr lang="ru-RU" sz="1800" dirty="0"/>
              <a:t>; </a:t>
            </a:r>
            <a:r>
              <a:rPr lang="ru-RU" sz="1800" dirty="0" err="1"/>
              <a:t>Курицын,ДИ</a:t>
            </a:r>
            <a:r>
              <a:rPr lang="ru-RU" sz="1800" dirty="0"/>
              <a:t>; </a:t>
            </a:r>
            <a:r>
              <a:rPr lang="ru-RU" sz="1800" dirty="0" err="1"/>
              <a:t>Румянцев,ВВ</a:t>
            </a:r>
            <a:r>
              <a:rPr lang="ru-RU" sz="1800" dirty="0"/>
              <a:t>; </a:t>
            </a:r>
            <a:r>
              <a:rPr lang="ru-RU" sz="1800" dirty="0" err="1"/>
              <a:t>Морозов,СВ</a:t>
            </a:r>
            <a:r>
              <a:rPr lang="ru-RU" sz="1800" dirty="0"/>
              <a:t>; </a:t>
            </a:r>
            <a:r>
              <a:rPr lang="en-US" sz="1800" dirty="0" err="1"/>
              <a:t>Kakko,JP</a:t>
            </a:r>
            <a:r>
              <a:rPr lang="en-US" sz="1800" dirty="0"/>
              <a:t>; </a:t>
            </a:r>
            <a:r>
              <a:rPr lang="en-US" sz="1800" dirty="0" err="1"/>
              <a:t>Huhtio,T</a:t>
            </a:r>
            <a:r>
              <a:rPr lang="en-US" sz="1800" dirty="0"/>
              <a:t>; </a:t>
            </a:r>
            <a:r>
              <a:rPr lang="en-US" sz="1800" dirty="0" err="1"/>
              <a:t>Lipsanen,H</a:t>
            </a:r>
            <a:r>
              <a:rPr lang="en-US" sz="1800" dirty="0"/>
              <a:t> </a:t>
            </a:r>
            <a:r>
              <a:rPr lang="ru-RU" sz="1800" dirty="0"/>
              <a:t>ФТП, т.50, 12 страницы: 1587-1591</a:t>
            </a:r>
            <a:r>
              <a:rPr lang="en-US" sz="1800" dirty="0"/>
              <a:t>.</a:t>
            </a:r>
            <a:endParaRPr lang="ru-RU" sz="1800" dirty="0"/>
          </a:p>
          <a:p>
            <a:pPr marL="342900" indent="-342900">
              <a:buFont typeface="+mj-lt"/>
              <a:buAutoNum type="arabicPeriod"/>
            </a:pPr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4650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выполнена в ФТИ им. Иоффе, в лаборатории нелинейных оптических и фотоэлектрических явлений в полупроводниках</a:t>
            </a:r>
          </a:p>
          <a:p>
            <a:r>
              <a:rPr lang="ru-RU" dirty="0"/>
              <a:t>Студент: Елисеев Антон, гр. </a:t>
            </a:r>
            <a:r>
              <a:rPr lang="en-US" dirty="0"/>
              <a:t>V3400</a:t>
            </a:r>
          </a:p>
          <a:p>
            <a:r>
              <a:rPr lang="ru-RU" dirty="0"/>
              <a:t>Научный руководитель: </a:t>
            </a:r>
            <a:r>
              <a:rPr lang="ru-RU" dirty="0" err="1"/>
              <a:t>кфмн</a:t>
            </a:r>
            <a:r>
              <a:rPr lang="ru-RU" dirty="0"/>
              <a:t>. Трухин Валерий Николаевич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Материалы дипломной работы доступны по ссылке </a:t>
            </a:r>
            <a:r>
              <a:rPr lang="en-US" dirty="0"/>
              <a:t>github.com/</a:t>
            </a:r>
            <a:r>
              <a:rPr lang="en-US" dirty="0" err="1"/>
              <a:t>AntonCoon</a:t>
            </a:r>
            <a:r>
              <a:rPr lang="en-US" dirty="0"/>
              <a:t>/Master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02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доклада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Актуальность работы</a:t>
            </a:r>
          </a:p>
          <a:p>
            <a:pPr>
              <a:lnSpc>
                <a:spcPct val="150000"/>
              </a:lnSpc>
            </a:pPr>
            <a:r>
              <a:rPr lang="ru-RU" dirty="0"/>
              <a:t>Образцы, описание и получение</a:t>
            </a:r>
          </a:p>
          <a:p>
            <a:pPr>
              <a:lnSpc>
                <a:spcPct val="150000"/>
              </a:lnSpc>
            </a:pPr>
            <a:r>
              <a:rPr lang="ru-RU" dirty="0"/>
              <a:t>Описание метода, используемого в работе</a:t>
            </a:r>
          </a:p>
          <a:p>
            <a:pPr>
              <a:lnSpc>
                <a:spcPct val="150000"/>
              </a:lnSpc>
            </a:pPr>
            <a:r>
              <a:rPr lang="ru-RU" dirty="0"/>
              <a:t>Результаты и обсуждение</a:t>
            </a:r>
          </a:p>
          <a:p>
            <a:pPr>
              <a:lnSpc>
                <a:spcPct val="150000"/>
              </a:lnSpc>
            </a:pPr>
            <a:r>
              <a:rPr lang="ru-RU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275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ННК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2268" y="1451537"/>
            <a:ext cx="10515600" cy="5272820"/>
          </a:xfrm>
        </p:spPr>
        <p:txBody>
          <a:bodyPr/>
          <a:lstStyle/>
          <a:p>
            <a:r>
              <a:rPr lang="ru-RU" dirty="0"/>
              <a:t>Наноэлектроника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Сверхчувствительные фотодиоды </a:t>
            </a:r>
            <a:r>
              <a:rPr lang="en-US" dirty="0"/>
              <a:t>[6]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Резистивные элементы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Транзисторы сверхвысокой плотности </a:t>
            </a:r>
            <a:r>
              <a:rPr lang="en-US" dirty="0"/>
              <a:t>[</a:t>
            </a:r>
            <a:r>
              <a:rPr lang="ru-RU" dirty="0"/>
              <a:t>4</a:t>
            </a:r>
            <a:r>
              <a:rPr lang="en-US" dirty="0"/>
              <a:t>]</a:t>
            </a:r>
          </a:p>
          <a:p>
            <a:r>
              <a:rPr lang="ru-RU" dirty="0"/>
              <a:t>Энергетика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Элементарная ячейка солнечных батарей </a:t>
            </a:r>
            <a:r>
              <a:rPr lang="en-US" dirty="0"/>
              <a:t>[6, </a:t>
            </a:r>
            <a:r>
              <a:rPr lang="ru-RU" dirty="0"/>
              <a:t>7</a:t>
            </a:r>
            <a:r>
              <a:rPr lang="en-US" dirty="0"/>
              <a:t>]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Аккумуляторы</a:t>
            </a:r>
            <a:r>
              <a:rPr lang="en-US" dirty="0"/>
              <a:t> [8]</a:t>
            </a:r>
            <a:endParaRPr lang="ru-RU" dirty="0"/>
          </a:p>
          <a:p>
            <a:r>
              <a:rPr lang="ru-RU" dirty="0"/>
              <a:t>Источники излучения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Видимого диапазона </a:t>
            </a:r>
            <a:r>
              <a:rPr lang="en-US" dirty="0"/>
              <a:t>[</a:t>
            </a:r>
            <a:r>
              <a:rPr lang="ru-RU" dirty="0"/>
              <a:t>3</a:t>
            </a:r>
            <a:r>
              <a:rPr lang="en-US" dirty="0"/>
              <a:t>]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ТГц излучение </a:t>
            </a:r>
            <a:r>
              <a:rPr lang="en-US" dirty="0"/>
              <a:t>[</a:t>
            </a:r>
            <a:r>
              <a:rPr lang="ru-RU" dirty="0"/>
              <a:t>9</a:t>
            </a:r>
            <a:r>
              <a:rPr lang="en-US" dirty="0"/>
              <a:t>]</a:t>
            </a:r>
          </a:p>
          <a:p>
            <a:r>
              <a:rPr lang="ru-RU" dirty="0"/>
              <a:t>Биотехнологии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Распознавание нуклеотидов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1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динамики носителей в ННК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Вклад соотношения площади поверхности полупроводника к его объему</a:t>
                </a:r>
                <a:br>
                  <a:rPr lang="ru-RU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эф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об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пов</m:t>
                            </m:r>
                          </m:sub>
                        </m:sSub>
                      </m:den>
                    </m:f>
                  </m:oMath>
                </a14:m>
                <a:endParaRPr lang="ru-RU" dirty="0"/>
              </a:p>
              <a:p>
                <a:r>
                  <a:rPr lang="ru-RU" dirty="0"/>
                  <a:t>ННК как 1</a:t>
                </a:r>
                <a:r>
                  <a:rPr lang="en-US" dirty="0"/>
                  <a:t>D </a:t>
                </a:r>
                <a:r>
                  <a:rPr lang="ru-RU" dirty="0"/>
                  <a:t>структура</a:t>
                </a:r>
                <a:br>
                  <a:rPr lang="ru-RU" dirty="0"/>
                </a:b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∅≤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нм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Качественно иной характер экранирования внешнего ЭМ поля</a:t>
                </a:r>
              </a:p>
              <a:p>
                <a:pPr lvl="1"/>
                <a:r>
                  <a:rPr lang="ru-RU" dirty="0"/>
                  <a:t>Релаксация заряда в ННК как диффузия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8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434"/>
            <a:ext cx="5530349" cy="2942956"/>
          </a:xfrm>
        </p:spPr>
      </p:pic>
      <p:sp>
        <p:nvSpPr>
          <p:cNvPr id="5" name="Прямоугольник 4"/>
          <p:cNvSpPr/>
          <p:nvPr/>
        </p:nvSpPr>
        <p:spPr>
          <a:xfrm>
            <a:off x="1528389" y="5535137"/>
            <a:ext cx="89564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Снимки массивов ННК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с помощью СЭМ и методом растровой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электронной микроскопии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Исследуемые образцы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6368549" y="2141434"/>
            <a:ext cx="4082589" cy="2754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8389" y="1636978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Упорядоченные </a:t>
            </a:r>
            <a:r>
              <a:rPr lang="en-US" dirty="0"/>
              <a:t>GaAs </a:t>
            </a:r>
            <a:r>
              <a:rPr lang="ru-RU" dirty="0"/>
              <a:t>ННК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4858" y="1636978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Неупорядоченные </a:t>
            </a:r>
            <a:r>
              <a:rPr lang="en-US" dirty="0"/>
              <a:t>GaAs </a:t>
            </a:r>
            <a:r>
              <a:rPr lang="ru-RU" dirty="0"/>
              <a:t>ННК</a:t>
            </a:r>
          </a:p>
        </p:txBody>
      </p:sp>
    </p:spTree>
    <p:extLst>
      <p:ext uri="{BB962C8B-B14F-4D97-AF65-F5344CB8AC3E}">
        <p14:creationId xmlns:p14="http://schemas.microsoft.com/office/powerpoint/2010/main" val="371904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51057"/>
            <a:ext cx="10515600" cy="1325563"/>
          </a:xfrm>
        </p:spPr>
        <p:txBody>
          <a:bodyPr/>
          <a:lstStyle/>
          <a:p>
            <a:r>
              <a:rPr lang="ru-RU" dirty="0"/>
              <a:t>Генерация ТГц излучения от ННК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620"/>
            <a:ext cx="5300649" cy="36904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9" y="1606527"/>
            <a:ext cx="4851131" cy="3760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8923" y="5346262"/>
            <a:ext cx="457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/>
              <a:t>Автокорелляционная</a:t>
            </a:r>
            <a:r>
              <a:rPr lang="ru-RU" dirty="0"/>
              <a:t> функция ТГц импульса </a:t>
            </a:r>
          </a:p>
          <a:p>
            <a:pPr algn="ctr"/>
            <a:r>
              <a:rPr lang="ru-RU" dirty="0"/>
              <a:t>и </a:t>
            </a:r>
            <a:r>
              <a:rPr lang="ru-RU" dirty="0" err="1"/>
              <a:t>фемтосекундный</a:t>
            </a:r>
            <a:r>
              <a:rPr lang="ru-RU" dirty="0"/>
              <a:t> импульс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9806" y="5367094"/>
            <a:ext cx="443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Угловая зависимость энергии ТГц импульса</a:t>
            </a:r>
          </a:p>
          <a:p>
            <a:pPr algn="ctr"/>
            <a:r>
              <a:rPr lang="ru-RU" dirty="0"/>
              <a:t>для </a:t>
            </a:r>
            <a:r>
              <a:rPr lang="en-US" dirty="0"/>
              <a:t>s </a:t>
            </a:r>
            <a:r>
              <a:rPr lang="ru-RU" dirty="0"/>
              <a:t>и </a:t>
            </a:r>
            <a:r>
              <a:rPr lang="en-US" dirty="0"/>
              <a:t>p </a:t>
            </a:r>
            <a:r>
              <a:rPr lang="ru-RU" dirty="0"/>
              <a:t>поляризации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577" y="6323325"/>
            <a:ext cx="658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Графики взяты из работы </a:t>
            </a:r>
            <a:r>
              <a:rPr lang="en-US" dirty="0"/>
              <a:t>[9] </a:t>
            </a:r>
            <a:r>
              <a:rPr lang="ru-RU" dirty="0"/>
              <a:t>в списке литературы к презентации </a:t>
            </a:r>
          </a:p>
        </p:txBody>
      </p:sp>
    </p:spTree>
    <p:extLst>
      <p:ext uri="{BB962C8B-B14F-4D97-AF65-F5344CB8AC3E}">
        <p14:creationId xmlns:p14="http://schemas.microsoft.com/office/powerpoint/2010/main" val="67051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экспериментальной установки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54502" y="5871420"/>
            <a:ext cx="6482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Схема для изучения динамики носителей в ННК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6" y="1403594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04554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 генерации ТГц излучения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254464" y="5633665"/>
            <a:ext cx="768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Изменение эффективности генерации ТГц излучения при</a:t>
            </a:r>
          </a:p>
          <a:p>
            <a:pPr algn="ctr"/>
            <a:r>
              <a:rPr lang="ru-RU" sz="2400" dirty="0"/>
              <a:t> генерации плазмы неравновесных носителей в ННК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Inherited"/>
              </a:rPr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60" y="1224335"/>
            <a:ext cx="8432275" cy="44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Экранирование локального поля в ННК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7629377" y="2035913"/>
                <a:ext cx="3545058" cy="850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77" y="2035913"/>
                <a:ext cx="3545058" cy="850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6888479" y="3118955"/>
            <a:ext cx="5026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e -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заряд электрона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m* – эффективная масса электрона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N – концентрация неравновесных носителей заряда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ε – диэлектрическая проницаемость </a:t>
            </a:r>
            <a:r>
              <a:rPr lang="ru-RU" dirty="0" err="1">
                <a:solidFill>
                  <a:srgbClr val="000000"/>
                </a:solidFill>
                <a:ea typeface="Times New Roman" panose="02020603050405020304" pitchFamily="18" charset="0"/>
              </a:rPr>
              <a:t>GaAs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η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–</a:t>
            </a:r>
            <a:r>
              <a:rPr lang="en-US" dirty="0"/>
              <a:t> </a:t>
            </a:r>
            <a:r>
              <a:rPr lang="ru-RU" dirty="0"/>
              <a:t>поправка к ёмкости с учетом краевых эффектов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𝜏</a:t>
            </a:r>
            <a:r>
              <a:rPr lang="en-US" baseline="-25000" dirty="0"/>
              <a:t>s</a:t>
            </a:r>
            <a:r>
              <a:rPr lang="en-US" dirty="0"/>
              <a:t> </a:t>
            </a:r>
            <a:r>
              <a:rPr lang="ru-RU" dirty="0"/>
              <a:t>– время релаксации электрона по импульсу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4959" y="5461835"/>
            <a:ext cx="431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Изменение амплитуды ТГц излучения</a:t>
            </a:r>
            <a:br>
              <a:rPr lang="ru-RU" sz="2000" dirty="0"/>
            </a:br>
            <a:r>
              <a:rPr lang="ru-RU" sz="2000" dirty="0"/>
              <a:t> на коротких временах (</a:t>
            </a:r>
            <a:r>
              <a:rPr lang="en-US" sz="2000" dirty="0"/>
              <a:t>GaAs </a:t>
            </a:r>
            <a:r>
              <a:rPr lang="ru-RU" sz="2000" dirty="0"/>
              <a:t>ННК)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0" y="1752362"/>
            <a:ext cx="5825206" cy="36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129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604</Words>
  <Application>Microsoft Office PowerPoint</Application>
  <PresentationFormat>Широкоэкранный</PresentationFormat>
  <Paragraphs>81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Inherited</vt:lpstr>
      <vt:lpstr>Times New Roman</vt:lpstr>
      <vt:lpstr>Тема Office</vt:lpstr>
      <vt:lpstr>СВЕРХБЫСТРАЯ ДИНАМИКА НОСИТЕЛЕЙ ЗАРЯДА В ПОЛУПРОВОДНИКОВЫХ НИТЕВИДНЫХ НАНОКРИСТАЛЛАХ.</vt:lpstr>
      <vt:lpstr>План доклада</vt:lpstr>
      <vt:lpstr>Применение ННК</vt:lpstr>
      <vt:lpstr>Особенности динамики носителей в ННК</vt:lpstr>
      <vt:lpstr>Исследуемые образцы</vt:lpstr>
      <vt:lpstr>Генерация ТГц излучения от ННК</vt:lpstr>
      <vt:lpstr>Схема экспериментальной установки </vt:lpstr>
      <vt:lpstr>Эффективность генерации ТГц излучения</vt:lpstr>
      <vt:lpstr>Экранирование локального поля в ННК</vt:lpstr>
      <vt:lpstr>Оценка времени релаксации электронов</vt:lpstr>
      <vt:lpstr>Динамика восстановления эффективности</vt:lpstr>
      <vt:lpstr>Результаты</vt:lpstr>
      <vt:lpstr>Литература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Наностержни, получение и применение</dc:title>
  <dc:creator>Антон Елисеев</dc:creator>
  <cp:lastModifiedBy>Антон Елисеев</cp:lastModifiedBy>
  <cp:revision>80</cp:revision>
  <dcterms:created xsi:type="dcterms:W3CDTF">2016-11-09T09:05:08Z</dcterms:created>
  <dcterms:modified xsi:type="dcterms:W3CDTF">2017-06-21T11:50:23Z</dcterms:modified>
</cp:coreProperties>
</file>